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5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50" r:id="rId10"/>
    <p:sldId id="319" r:id="rId11"/>
    <p:sldId id="320" r:id="rId12"/>
    <p:sldId id="338" r:id="rId13"/>
    <p:sldId id="322" r:id="rId14"/>
    <p:sldId id="323" r:id="rId15"/>
    <p:sldId id="339" r:id="rId16"/>
    <p:sldId id="340" r:id="rId17"/>
    <p:sldId id="341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42" r:id="rId33"/>
    <p:sldId id="347" r:id="rId34"/>
    <p:sldId id="348" r:id="rId35"/>
    <p:sldId id="349" r:id="rId36"/>
    <p:sldId id="346" r:id="rId37"/>
    <p:sldId id="344" r:id="rId38"/>
    <p:sldId id="343" r:id="rId3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4641" autoAdjust="0"/>
  </p:normalViewPr>
  <p:slideViewPr>
    <p:cSldViewPr snapToGrid="0">
      <p:cViewPr varScale="1">
        <p:scale>
          <a:sx n="123" d="100"/>
          <a:sy n="123" d="100"/>
        </p:scale>
        <p:origin x="11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45E1342E-A9B0-4DBC-898A-8328FAC8E05F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218DE3E7-7EA7-489D-9B9D-B612C787C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DE3E7-7EA7-489D-9B9D-B612C787C4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5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5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3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9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2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9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7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3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880A-056A-4698-AEE4-B9913B0F3950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67DF8-157D-48FF-8FFE-2B3F33EF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2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euerstein-global.or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1159" y="4534101"/>
            <a:ext cx="252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 12</a:t>
            </a:r>
          </a:p>
          <a:p>
            <a:pPr algn="ctr"/>
            <a:r>
              <a:rPr lang="en-US" dirty="0"/>
              <a:t>Feuerstein's Stencils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0296" y="2494684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</p:spTree>
    <p:extLst>
      <p:ext uri="{BB962C8B-B14F-4D97-AF65-F5344CB8AC3E}">
        <p14:creationId xmlns:p14="http://schemas.microsoft.com/office/powerpoint/2010/main" val="219673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6" y="1809533"/>
            <a:ext cx="8599695" cy="3232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88229" y="4419600"/>
            <a:ext cx="2387600" cy="210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Participants are given </a:t>
            </a:r>
            <a:r>
              <a:rPr lang="en-US" sz="2400" b="1" u="sng" dirty="0"/>
              <a:t>only</a:t>
            </a:r>
            <a:r>
              <a:rPr lang="en-US" sz="2400" dirty="0"/>
              <a:t> a top-down “view” of a stack of varying height.  There are no hints about what stencils make up the stack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stack is built by systematically </a:t>
            </a:r>
            <a:r>
              <a:rPr lang="en-US" sz="2400" b="1" dirty="0">
                <a:solidFill>
                  <a:srgbClr val="00B050"/>
                </a:solidFill>
              </a:rPr>
              <a:t>layering</a:t>
            </a:r>
            <a:r>
              <a:rPr lang="en-US" sz="2400" dirty="0"/>
              <a:t> one stencil on top of another to create a pile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Participant must identify </a:t>
            </a:r>
            <a:r>
              <a:rPr lang="en-US" sz="2400" b="1" dirty="0">
                <a:solidFill>
                  <a:srgbClr val="FF0000"/>
                </a:solidFill>
              </a:rPr>
              <a:t>in order</a:t>
            </a:r>
            <a:r>
              <a:rPr lang="en-US" sz="2400" dirty="0"/>
              <a:t> the </a:t>
            </a:r>
            <a:r>
              <a:rPr lang="en-US" sz="2400" u="sng" dirty="0"/>
              <a:t>number of each stencil</a:t>
            </a:r>
            <a:r>
              <a:rPr lang="en-US" sz="2400" dirty="0"/>
              <a:t> used to build the stack, starting from the bottom stencil and working towards the top stencil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Ultimately the various shapes and/or colors of the visible stencils in the stack must exactly match the given </a:t>
            </a:r>
            <a:r>
              <a:rPr lang="en-US" sz="2400" b="1" dirty="0">
                <a:solidFill>
                  <a:srgbClr val="0070C0"/>
                </a:solidFill>
              </a:rPr>
              <a:t>top-level view</a:t>
            </a:r>
          </a:p>
        </p:txBody>
      </p:sp>
    </p:spTree>
    <p:extLst>
      <p:ext uri="{BB962C8B-B14F-4D97-AF65-F5344CB8AC3E}">
        <p14:creationId xmlns:p14="http://schemas.microsoft.com/office/powerpoint/2010/main" val="373158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4172" y="141514"/>
            <a:ext cx="8795657" cy="6574972"/>
            <a:chOff x="279269" y="93519"/>
            <a:chExt cx="8585463" cy="65564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8878" y="93519"/>
              <a:ext cx="5866245" cy="47838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269" y="5130625"/>
              <a:ext cx="8585463" cy="1519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930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70" y="348049"/>
            <a:ext cx="8547861" cy="61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stack </a:t>
            </a:r>
            <a:r>
              <a:rPr lang="en-US" sz="2400" b="1" dirty="0">
                <a:solidFill>
                  <a:srgbClr val="FF0000"/>
                </a:solidFill>
              </a:rPr>
              <a:t>is not valid </a:t>
            </a:r>
            <a:r>
              <a:rPr lang="en-US" sz="2400" dirty="0"/>
              <a:t>if any stencil is completely </a:t>
            </a:r>
            <a:r>
              <a:rPr lang="en-US" sz="2400" b="1" dirty="0"/>
              <a:t>hidden</a:t>
            </a:r>
            <a:r>
              <a:rPr lang="en-US" sz="2400" dirty="0"/>
              <a:t> by another stencil </a:t>
            </a:r>
            <a:r>
              <a:rPr lang="en-US" sz="2400" i="1" dirty="0"/>
              <a:t>higher</a:t>
            </a:r>
            <a:r>
              <a:rPr lang="en-US" sz="2400" dirty="0"/>
              <a:t> in the pile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Every test stack has </a:t>
            </a:r>
            <a:r>
              <a:rPr lang="en-US" sz="2400" b="1" dirty="0"/>
              <a:t>one and only one </a:t>
            </a:r>
            <a:r>
              <a:rPr lang="en-US" sz="2400" dirty="0"/>
              <a:t>solution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Participants are </a:t>
            </a:r>
            <a:r>
              <a:rPr lang="en-US" sz="2400" b="1" dirty="0">
                <a:solidFill>
                  <a:srgbClr val="FF0000"/>
                </a:solidFill>
              </a:rPr>
              <a:t>not allowed to cut out the stencils </a:t>
            </a:r>
            <a:r>
              <a:rPr lang="en-US" sz="2400" dirty="0"/>
              <a:t>so as to physically stack them – the stacking process must be done </a:t>
            </a:r>
            <a:r>
              <a:rPr lang="en-US" sz="2400" b="1" u="sng" dirty="0">
                <a:solidFill>
                  <a:srgbClr val="00B050"/>
                </a:solidFill>
              </a:rPr>
              <a:t>mentally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Feuerstein provided over </a:t>
            </a:r>
            <a:r>
              <a:rPr lang="en-US" sz="2400" b="1" dirty="0"/>
              <a:t>80</a:t>
            </a:r>
            <a:r>
              <a:rPr lang="en-US" sz="2400" dirty="0"/>
              <a:t> striking &amp; unique test stacks in this instrument that vary in </a:t>
            </a:r>
            <a:r>
              <a:rPr lang="en-US" sz="2400" b="1" dirty="0">
                <a:solidFill>
                  <a:srgbClr val="0070C0"/>
                </a:solidFill>
              </a:rPr>
              <a:t>stack height </a:t>
            </a:r>
            <a:r>
              <a:rPr lang="en-US" sz="2400" dirty="0"/>
              <a:t>and complexity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more than </a:t>
            </a:r>
            <a:r>
              <a:rPr lang="en-US" sz="2400" b="1" dirty="0"/>
              <a:t>1,000</a:t>
            </a:r>
            <a:r>
              <a:rPr lang="en-US" sz="2400" dirty="0"/>
              <a:t> valid stacks!</a:t>
            </a:r>
          </a:p>
        </p:txBody>
      </p:sp>
    </p:spTree>
    <p:extLst>
      <p:ext uri="{BB962C8B-B14F-4D97-AF65-F5344CB8AC3E}">
        <p14:creationId xmlns:p14="http://schemas.microsoft.com/office/powerpoint/2010/main" val="4089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20" y="372242"/>
            <a:ext cx="8643560" cy="61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4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399" y="370332"/>
            <a:ext cx="8573202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8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00" y="387872"/>
            <a:ext cx="8549000" cy="60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190" y="257571"/>
            <a:ext cx="6847619" cy="6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RSDT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is considered one of the </a:t>
            </a:r>
            <a:r>
              <a:rPr lang="en-US" sz="2400" u="sng" dirty="0"/>
              <a:t>hardest</a:t>
            </a:r>
            <a:r>
              <a:rPr lang="en-US" sz="2400" dirty="0"/>
              <a:t> of the 14 instruments designed by Feuerstein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Successful completion of all </a:t>
            </a:r>
            <a:r>
              <a:rPr lang="en-US" sz="2400" b="1" dirty="0"/>
              <a:t>80</a:t>
            </a:r>
            <a:r>
              <a:rPr lang="en-US" sz="2400" dirty="0"/>
              <a:t> tests requires </a:t>
            </a:r>
            <a:r>
              <a:rPr lang="en-US" sz="2400" i="1" dirty="0"/>
              <a:t>simultaneously</a:t>
            </a:r>
            <a:r>
              <a:rPr lang="en-US" sz="2400" dirty="0"/>
              <a:t> harnessing numerous cognitive abilities: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Recall (shape, color, </a:t>
            </a:r>
            <a:r>
              <a:rPr lang="en-US" sz="2400" u="sng" dirty="0"/>
              <a:t>and</a:t>
            </a:r>
            <a:r>
              <a:rPr lang="en-US" sz="2400" dirty="0"/>
              <a:t> number)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Categorization &amp; Differentiation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Three Dimensional Ordering &amp; Visualization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Deduction &amp; Transformation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skills are widely regarded as </a:t>
            </a:r>
            <a:r>
              <a:rPr lang="en-US" sz="2400" b="1" dirty="0"/>
              <a:t>the most crucial for learning</a:t>
            </a:r>
          </a:p>
        </p:txBody>
      </p:sp>
    </p:spTree>
    <p:extLst>
      <p:ext uri="{BB962C8B-B14F-4D97-AF65-F5344CB8AC3E}">
        <p14:creationId xmlns:p14="http://schemas.microsoft.com/office/powerpoint/2010/main" val="22594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original intent of the </a:t>
            </a:r>
            <a:r>
              <a:rPr lang="en-US" b="1" dirty="0">
                <a:solidFill>
                  <a:srgbClr val="00B050"/>
                </a:solidFill>
              </a:rPr>
              <a:t>Reuven Feuerstein</a:t>
            </a:r>
            <a:r>
              <a:rPr lang="en-US" dirty="0"/>
              <a:t> </a:t>
            </a:r>
            <a:r>
              <a:rPr lang="en-US" b="1" dirty="0"/>
              <a:t>Instrumental Enrichment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Learn the rules of the Representative Stencil Design Test (</a:t>
            </a:r>
            <a:r>
              <a:rPr lang="en-US" b="1" dirty="0">
                <a:solidFill>
                  <a:srgbClr val="FF0000"/>
                </a:solidFill>
              </a:rPr>
              <a:t>RSDT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Analyze and Characterize the core Stencils</a:t>
            </a:r>
          </a:p>
          <a:p>
            <a:pPr lvl="1"/>
            <a:r>
              <a:rPr lang="en-US" dirty="0"/>
              <a:t>Complete a subset of the RSDT</a:t>
            </a:r>
          </a:p>
          <a:p>
            <a:r>
              <a:rPr lang="en-US" dirty="0"/>
              <a:t>Consider the challenges in teaching and programming an RSDT implementation</a:t>
            </a:r>
          </a:p>
          <a:p>
            <a:r>
              <a:rPr lang="en-US" dirty="0"/>
              <a:t>Appreciate an emerging application of RSDT in diagnosing </a:t>
            </a:r>
            <a:r>
              <a:rPr lang="en-US" b="1" dirty="0">
                <a:solidFill>
                  <a:srgbClr val="0070C0"/>
                </a:solidFill>
              </a:rPr>
              <a:t>cognitive impairment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19051" y="626076"/>
            <a:ext cx="47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 Goals</a:t>
            </a:r>
          </a:p>
        </p:txBody>
      </p:sp>
    </p:spTree>
    <p:extLst>
      <p:ext uri="{BB962C8B-B14F-4D97-AF65-F5344CB8AC3E}">
        <p14:creationId xmlns:p14="http://schemas.microsoft.com/office/powerpoint/2010/main" val="5490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5197" y="626076"/>
            <a:ext cx="539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Challenges with teaching 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 do you show participants what their </a:t>
            </a:r>
            <a:r>
              <a:rPr lang="en-US" sz="2400" b="1" i="1" dirty="0"/>
              <a:t>incorrect</a:t>
            </a:r>
            <a:r>
              <a:rPr lang="en-US" sz="2400" dirty="0"/>
              <a:t> guess for a test stencil stack </a:t>
            </a:r>
            <a:r>
              <a:rPr lang="en-US" sz="2400" b="1" dirty="0">
                <a:solidFill>
                  <a:srgbClr val="0070C0"/>
                </a:solidFill>
              </a:rPr>
              <a:t>would actually look like</a:t>
            </a:r>
            <a:r>
              <a:rPr lang="en-US" sz="2400" dirty="0"/>
              <a:t>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 can children devise </a:t>
            </a:r>
            <a:r>
              <a:rPr lang="en-US" sz="2400" b="1" dirty="0"/>
              <a:t>new test stacks </a:t>
            </a:r>
            <a:r>
              <a:rPr lang="en-US" sz="2400" dirty="0"/>
              <a:t>to challenge each other?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two children are given the same randomized set of test stacks at the same time, </a:t>
            </a:r>
            <a:r>
              <a:rPr lang="en-US" sz="2400" b="1" dirty="0">
                <a:solidFill>
                  <a:srgbClr val="FF0000"/>
                </a:solidFill>
              </a:rPr>
              <a:t>can we </a:t>
            </a:r>
            <a:r>
              <a:rPr lang="en-US" sz="2400" b="1" u="sng" dirty="0">
                <a:solidFill>
                  <a:srgbClr val="FF0000"/>
                </a:solidFill>
              </a:rPr>
              <a:t>time</a:t>
            </a:r>
            <a:r>
              <a:rPr lang="en-US" sz="2400" b="1" dirty="0">
                <a:solidFill>
                  <a:srgbClr val="FF0000"/>
                </a:solidFill>
              </a:rPr>
              <a:t> their successful completion</a:t>
            </a:r>
            <a:r>
              <a:rPr lang="en-US" sz="2400" dirty="0"/>
              <a:t> to compare their abilities?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we </a:t>
            </a:r>
            <a:r>
              <a:rPr lang="en-US" sz="2400" u="sng" dirty="0"/>
              <a:t>chart</a:t>
            </a:r>
            <a:r>
              <a:rPr lang="en-US" sz="2400" dirty="0"/>
              <a:t> their </a:t>
            </a:r>
            <a:r>
              <a:rPr lang="en-US" sz="2400" b="1" dirty="0"/>
              <a:t>completion rate </a:t>
            </a:r>
            <a:r>
              <a:rPr lang="en-US" sz="2400" dirty="0"/>
              <a:t>and </a:t>
            </a:r>
            <a:r>
              <a:rPr lang="en-US" sz="2400" b="1" dirty="0"/>
              <a:t>error rate </a:t>
            </a:r>
            <a:r>
              <a:rPr lang="en-US" sz="2400" b="1" i="1" dirty="0">
                <a:solidFill>
                  <a:srgbClr val="00B050"/>
                </a:solidFill>
              </a:rPr>
              <a:t>over time </a:t>
            </a:r>
            <a:r>
              <a:rPr lang="en-US" sz="2400" b="1" dirty="0">
                <a:solidFill>
                  <a:srgbClr val="00B050"/>
                </a:solidFill>
              </a:rPr>
              <a:t>to measure changes in their cognitive ability</a:t>
            </a:r>
            <a:r>
              <a:rPr lang="en-US" sz="2400" dirty="0"/>
              <a:t>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90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65" y="703315"/>
            <a:ext cx="8349670" cy="54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4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61" y="513845"/>
            <a:ext cx="8930078" cy="58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BIERS~1\AppData\Local\Temp\SNAGHTML3e2ade7b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76" y="702276"/>
            <a:ext cx="8352849" cy="54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4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769" y="658007"/>
            <a:ext cx="8488463" cy="55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9" y="620936"/>
            <a:ext cx="8602022" cy="56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688754"/>
            <a:ext cx="77847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What makes some test stacks </a:t>
            </a:r>
            <a:r>
              <a:rPr lang="en-US" sz="2400" i="1" dirty="0"/>
              <a:t>harder</a:t>
            </a:r>
            <a:r>
              <a:rPr lang="en-US" sz="2400" dirty="0"/>
              <a:t> to visualize than others?  Do </a:t>
            </a:r>
            <a:r>
              <a:rPr lang="en-US" sz="2400" u="sng" dirty="0"/>
              <a:t>monochrome</a:t>
            </a:r>
            <a:r>
              <a:rPr lang="en-US" sz="2400" dirty="0"/>
              <a:t> stencil stacks appear to be more complex to humans than multi-colored stacks?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What is the </a:t>
            </a:r>
            <a:r>
              <a:rPr lang="en-US" sz="2400" b="1" dirty="0"/>
              <a:t>maximum height</a:t>
            </a:r>
            <a:r>
              <a:rPr lang="en-US" sz="2400" dirty="0"/>
              <a:t> of a valid stack?  How many unique “max height” stacks can be constructed?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Does gender and/or age play in role in RSDT success?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What if instead of testing children, the RSDT was given to the </a:t>
            </a:r>
            <a:r>
              <a:rPr lang="en-US" sz="2400" b="1" u="sng" dirty="0">
                <a:solidFill>
                  <a:srgbClr val="FF0000"/>
                </a:solidFill>
              </a:rPr>
              <a:t>aging</a:t>
            </a:r>
            <a:r>
              <a:rPr lang="en-US" sz="2400" b="1" dirty="0">
                <a:solidFill>
                  <a:srgbClr val="FF0000"/>
                </a:solidFill>
              </a:rPr>
              <a:t> population to test for cognitive impairment?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Could the Feuerstein’s RSDT be used to identify potential early onset Alzheimer’s?</a:t>
            </a:r>
          </a:p>
        </p:txBody>
      </p:sp>
    </p:spTree>
    <p:extLst>
      <p:ext uri="{BB962C8B-B14F-4D97-AF65-F5344CB8AC3E}">
        <p14:creationId xmlns:p14="http://schemas.microsoft.com/office/powerpoint/2010/main" val="86299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8" y="293490"/>
            <a:ext cx="6009524" cy="23333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693" y="2208920"/>
            <a:ext cx="4447619" cy="4466667"/>
          </a:xfrm>
          <a:prstGeom prst="rect">
            <a:avLst/>
          </a:prstGeom>
        </p:spPr>
      </p:pic>
      <p:sp>
        <p:nvSpPr>
          <p:cNvPr id="5" name="Bent Arrow 4"/>
          <p:cNvSpPr/>
          <p:nvPr/>
        </p:nvSpPr>
        <p:spPr>
          <a:xfrm rot="10800000" flipH="1">
            <a:off x="2174789" y="2626823"/>
            <a:ext cx="1178011" cy="12027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37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75" y="368292"/>
            <a:ext cx="6104762" cy="26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73" y="2407112"/>
            <a:ext cx="4495238" cy="397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551" y="3401185"/>
            <a:ext cx="119492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20" y="184666"/>
            <a:ext cx="4284924" cy="2181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903" y="2554633"/>
            <a:ext cx="5831989" cy="38989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25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64" y="1372494"/>
            <a:ext cx="2244258" cy="5079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82" y="1372494"/>
            <a:ext cx="5453223" cy="4822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57" y="2071857"/>
            <a:ext cx="5514286" cy="2714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94168" y="5275049"/>
            <a:ext cx="2803071" cy="210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70464" y="5485506"/>
            <a:ext cx="4403815" cy="210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STENCILS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688754"/>
            <a:ext cx="778475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a touch (e.g. iPad) tablet version of stencils be designed, but still require users to stack stencils by stencil number? (i.e. no drag-n-drop)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 could a study model be devised to correlate performance on the RSDT with onset of AD?  Could this be an app in the cloud to share anonymous results?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Extending the RSDT, what if adjacent stencils could have their colors blend where they overlap?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 + G = YELLOW	B + YELLOW = GREEN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 + B = MAGENTA	B + G = CYAN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 + B + G = WHITE</a:t>
            </a:r>
          </a:p>
        </p:txBody>
      </p:sp>
    </p:spTree>
    <p:extLst>
      <p:ext uri="{BB962C8B-B14F-4D97-AF65-F5344CB8AC3E}">
        <p14:creationId xmlns:p14="http://schemas.microsoft.com/office/powerpoint/2010/main" val="19684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08" y="312008"/>
            <a:ext cx="6233984" cy="6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+mn-lt"/>
              </a:rPr>
              <a:t>Lab</a:t>
            </a:r>
            <a:endParaRPr lang="en-US" sz="32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correct stencil stacking order in </a:t>
            </a:r>
            <a:r>
              <a:rPr lang="en-US" b="1" dirty="0"/>
              <a:t>each</a:t>
            </a:r>
            <a:r>
              <a:rPr lang="en-US" dirty="0"/>
              <a:t> of  the 36 sample tests in your packet</a:t>
            </a:r>
          </a:p>
          <a:p>
            <a:pPr lvl="1"/>
            <a:r>
              <a:rPr lang="en-US" dirty="0"/>
              <a:t>Your answer sequences should be listed </a:t>
            </a:r>
            <a:r>
              <a:rPr lang="en-US" b="1" dirty="0"/>
              <a:t>left to right</a:t>
            </a:r>
            <a:r>
              <a:rPr lang="en-US" dirty="0"/>
              <a:t>, moving up from the </a:t>
            </a:r>
            <a:r>
              <a:rPr lang="en-US" b="1" dirty="0">
                <a:solidFill>
                  <a:srgbClr val="FF0000"/>
                </a:solidFill>
              </a:rPr>
              <a:t>bottom stencil </a:t>
            </a:r>
            <a:r>
              <a:rPr lang="en-US" dirty="0"/>
              <a:t>to the </a:t>
            </a:r>
            <a:r>
              <a:rPr lang="en-US" b="1" dirty="0">
                <a:solidFill>
                  <a:srgbClr val="FF0000"/>
                </a:solidFill>
              </a:rPr>
              <a:t>top stencil</a:t>
            </a:r>
            <a:r>
              <a:rPr lang="en-US" dirty="0"/>
              <a:t> on the stack, using </a:t>
            </a:r>
            <a:r>
              <a:rPr lang="en-US" b="1" dirty="0">
                <a:solidFill>
                  <a:srgbClr val="00B050"/>
                </a:solidFill>
              </a:rPr>
              <a:t>hyphens</a:t>
            </a:r>
            <a:r>
              <a:rPr lang="en-US" dirty="0"/>
              <a:t> to separate the stencil numbers</a:t>
            </a:r>
          </a:p>
          <a:p>
            <a:pPr lvl="2"/>
            <a:r>
              <a:rPr lang="en-US" dirty="0"/>
              <a:t>Stencil Test </a:t>
            </a:r>
            <a:r>
              <a:rPr lang="en-US" b="1" dirty="0">
                <a:solidFill>
                  <a:srgbClr val="0070C0"/>
                </a:solidFill>
              </a:rPr>
              <a:t>#1</a:t>
            </a:r>
            <a:r>
              <a:rPr lang="en-US" dirty="0"/>
              <a:t>:  </a:t>
            </a:r>
            <a:r>
              <a:rPr lang="en-US" b="1" dirty="0"/>
              <a:t>5-14</a:t>
            </a:r>
          </a:p>
          <a:p>
            <a:pPr lvl="2"/>
            <a:r>
              <a:rPr lang="en-US" dirty="0"/>
              <a:t>Stencil Test </a:t>
            </a:r>
            <a:r>
              <a:rPr lang="en-US" b="1" dirty="0">
                <a:solidFill>
                  <a:srgbClr val="0070C0"/>
                </a:solidFill>
              </a:rPr>
              <a:t>#4</a:t>
            </a:r>
            <a:r>
              <a:rPr lang="en-US" dirty="0"/>
              <a:t>:  </a:t>
            </a:r>
            <a:r>
              <a:rPr lang="en-US" b="1" dirty="0"/>
              <a:t>7-14-12-6-16</a:t>
            </a:r>
          </a:p>
          <a:p>
            <a:pPr lvl="1"/>
            <a:r>
              <a:rPr lang="en-US" dirty="0"/>
              <a:t>Use my 1987 BASIC app if you need to try out ideas</a:t>
            </a:r>
          </a:p>
          <a:p>
            <a:r>
              <a:rPr lang="en-US" dirty="0"/>
              <a:t>Compile a list of observations of the core stencil templates – what do you </a:t>
            </a:r>
            <a:r>
              <a:rPr lang="en-US" b="1" u="sng" dirty="0">
                <a:solidFill>
                  <a:srgbClr val="FF0000"/>
                </a:solidFill>
              </a:rPr>
              <a:t>see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38" y="1076414"/>
            <a:ext cx="6131324" cy="53862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8306" y="485894"/>
            <a:ext cx="2867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http://feuerstein-global.org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04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86" y="333375"/>
            <a:ext cx="4824028" cy="62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6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11" y="376548"/>
            <a:ext cx="5442207" cy="59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24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5" y="885825"/>
            <a:ext cx="8688410" cy="5081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7925" y="3800475"/>
            <a:ext cx="4457700" cy="514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Now you know…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Reuven Feuerstein’s </a:t>
            </a:r>
            <a:r>
              <a:rPr lang="en-US" b="1" dirty="0"/>
              <a:t>IE</a:t>
            </a:r>
            <a:r>
              <a:rPr lang="en-US" dirty="0"/>
              <a:t> program was designed to systematically improve intelligence – however it did not achieve that goal</a:t>
            </a:r>
          </a:p>
          <a:p>
            <a:r>
              <a:rPr lang="en-US" dirty="0"/>
              <a:t>However, IE became an outstanding tool (</a:t>
            </a:r>
            <a:r>
              <a:rPr lang="en-US" b="1" dirty="0"/>
              <a:t>LPAD</a:t>
            </a:r>
            <a:r>
              <a:rPr lang="en-US" dirty="0"/>
              <a:t>) for diagnosing potential learning impairment in children – as </a:t>
            </a:r>
            <a:r>
              <a:rPr lang="en-US" dirty="0">
                <a:solidFill>
                  <a:srgbClr val="FF0000"/>
                </a:solidFill>
              </a:rPr>
              <a:t>early as 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grade</a:t>
            </a:r>
            <a:r>
              <a:rPr lang="en-US" dirty="0"/>
              <a:t>!</a:t>
            </a:r>
          </a:p>
          <a:p>
            <a:r>
              <a:rPr lang="en-US" dirty="0"/>
              <a:t>LPAD statistics also demonstrate that children who achieve high RSDT scores have significant potential for future success in </a:t>
            </a:r>
            <a:r>
              <a:rPr lang="en-US" b="1" dirty="0"/>
              <a:t>self-directed</a:t>
            </a:r>
            <a:r>
              <a:rPr lang="en-US" dirty="0"/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278780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evidence suggests that RDST may also be a reliable indicator of emerging </a:t>
            </a:r>
            <a:r>
              <a:rPr lang="en-US" b="1" dirty="0">
                <a:solidFill>
                  <a:srgbClr val="FF0000"/>
                </a:solidFill>
              </a:rPr>
              <a:t>mild cognitive impairment (MCI) </a:t>
            </a:r>
            <a:r>
              <a:rPr lang="en-US" dirty="0"/>
              <a:t>in the elderly, so that early intervention may be more effective</a:t>
            </a:r>
          </a:p>
          <a:p>
            <a:pPr lvl="1"/>
            <a:r>
              <a:rPr lang="en-US" dirty="0"/>
              <a:t>The use of tablet (hand-held touch screen) computers may enable researchers to conduct larger clinical trials</a:t>
            </a:r>
          </a:p>
          <a:p>
            <a:r>
              <a:rPr lang="en-US" dirty="0"/>
              <a:t>It is believed that, with daily RDST practice, older adults can slow down the (currently) inevitable loss of higher-order mental capabilities</a:t>
            </a:r>
          </a:p>
          <a:p>
            <a:r>
              <a:rPr lang="en-US" dirty="0"/>
              <a:t>What can </a:t>
            </a:r>
            <a:r>
              <a:rPr lang="en-US" b="1" u="sng" dirty="0"/>
              <a:t>you</a:t>
            </a:r>
            <a:r>
              <a:rPr lang="en-US" dirty="0"/>
              <a:t> contribute to this science?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7009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In the 1950’s, Feuerstein posed three main </a:t>
            </a:r>
            <a:r>
              <a:rPr lang="en-US" sz="2800" b="1" dirty="0">
                <a:solidFill>
                  <a:srgbClr val="0070C0"/>
                </a:solidFill>
              </a:rPr>
              <a:t>revolutionary</a:t>
            </a:r>
            <a:r>
              <a:rPr lang="en-US" sz="2800" dirty="0"/>
              <a:t> questions: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if, instead of measuring a child’s </a:t>
            </a:r>
            <a:r>
              <a:rPr lang="en-US" sz="2800" b="1" i="1" dirty="0">
                <a:solidFill>
                  <a:srgbClr val="FF0000"/>
                </a:solidFill>
              </a:rPr>
              <a:t>acquired</a:t>
            </a:r>
            <a:r>
              <a:rPr lang="en-US" sz="2800" dirty="0"/>
              <a:t> knowledge and intellectual skills, </a:t>
            </a:r>
            <a:r>
              <a:rPr lang="en-US" sz="2800" b="1" i="1" dirty="0">
                <a:solidFill>
                  <a:srgbClr val="00B050"/>
                </a:solidFill>
              </a:rPr>
              <a:t>the ability to learn</a:t>
            </a:r>
            <a:r>
              <a:rPr lang="en-US" sz="2800" dirty="0"/>
              <a:t> was evaluated </a:t>
            </a:r>
            <a:r>
              <a:rPr lang="en-US" sz="2800" u="sng" dirty="0"/>
              <a:t>first</a:t>
            </a:r>
            <a:r>
              <a:rPr lang="en-US" sz="2800" dirty="0"/>
              <a:t>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if </a:t>
            </a:r>
            <a:r>
              <a:rPr lang="en-US" sz="2800" b="1" i="1" dirty="0"/>
              <a:t>intelligence was </a:t>
            </a:r>
            <a:r>
              <a:rPr lang="en-US" sz="2800" b="1" i="1" u="sng" dirty="0"/>
              <a:t>not a fixed attribute</a:t>
            </a:r>
            <a:r>
              <a:rPr lang="en-US" sz="2800" dirty="0"/>
              <a:t>, something that can only be “measured”?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What if intelligence could be taught</a:t>
            </a:r>
            <a:r>
              <a:rPr lang="en-US" sz="2800" dirty="0"/>
              <a:t> and intelligence was </a:t>
            </a:r>
            <a:r>
              <a:rPr lang="en-US" sz="2800" u="sng" dirty="0"/>
              <a:t>only</a:t>
            </a:r>
            <a:r>
              <a:rPr lang="en-US" sz="2800" dirty="0"/>
              <a:t> the </a:t>
            </a:r>
            <a:r>
              <a:rPr lang="en-US" sz="2800" i="1" dirty="0"/>
              <a:t>ability to learn</a:t>
            </a:r>
            <a:r>
              <a:rPr lang="en-US" sz="2800" dirty="0"/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8" y="1705259"/>
            <a:ext cx="31337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What </a:t>
            </a:r>
            <a:r>
              <a:rPr lang="en-US" sz="2800" b="1" dirty="0">
                <a:solidFill>
                  <a:srgbClr val="00B050"/>
                </a:solidFill>
              </a:rPr>
              <a:t>cognitive abilities </a:t>
            </a:r>
            <a:r>
              <a:rPr lang="en-US" sz="2800" dirty="0"/>
              <a:t>are required to learn?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Comparison &amp; Categorization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Permutation &amp; Logical Multiplication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Differentiation &amp; Segregation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Analogic &amp; Syllogistic (Deductive) Reasoning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Transformation &amp; </a:t>
            </a:r>
            <a:r>
              <a:rPr lang="en-US" sz="2400" b="1" dirty="0">
                <a:solidFill>
                  <a:srgbClr val="FF0000"/>
                </a:solidFill>
              </a:rPr>
              <a:t>Internal Representation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 mental exercises be developed to build these specific skills and therefore </a:t>
            </a:r>
            <a:r>
              <a:rPr lang="en-US" sz="2800" i="1" dirty="0"/>
              <a:t>increase</a:t>
            </a:r>
            <a:r>
              <a:rPr lang="en-US" sz="2800" dirty="0"/>
              <a:t> </a:t>
            </a:r>
            <a:r>
              <a:rPr lang="en-US" sz="2800" b="1" dirty="0"/>
              <a:t>intelligence</a:t>
            </a:r>
            <a:r>
              <a:rPr lang="en-US" sz="28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71968" y="2537773"/>
            <a:ext cx="2551611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The Stencils test requires </a:t>
            </a:r>
            <a:r>
              <a:rPr lang="en-US" sz="2800" b="1" u="sng" dirty="0">
                <a:solidFill>
                  <a:srgbClr val="0070C0"/>
                </a:solidFill>
              </a:rPr>
              <a:t>all</a:t>
            </a:r>
            <a:r>
              <a:rPr lang="en-US" sz="2800" b="1" dirty="0">
                <a:solidFill>
                  <a:srgbClr val="0070C0"/>
                </a:solidFill>
              </a:rPr>
              <a:t> of these skills</a:t>
            </a:r>
          </a:p>
        </p:txBody>
      </p:sp>
    </p:spTree>
    <p:extLst>
      <p:ext uri="{BB962C8B-B14F-4D97-AF65-F5344CB8AC3E}">
        <p14:creationId xmlns:p14="http://schemas.microsoft.com/office/powerpoint/2010/main" val="16734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Feuerstein’s Instrumental Enrichment (</a:t>
            </a:r>
            <a:r>
              <a:rPr lang="en-US" sz="2400" b="1" dirty="0">
                <a:solidFill>
                  <a:srgbClr val="FF0000"/>
                </a:solidFill>
              </a:rPr>
              <a:t>FIE</a:t>
            </a:r>
            <a:r>
              <a:rPr lang="en-US" sz="2400" dirty="0"/>
              <a:t>) is a </a:t>
            </a:r>
            <a:r>
              <a:rPr lang="en-US" sz="2400" b="1" dirty="0"/>
              <a:t>cognitive</a:t>
            </a:r>
            <a:r>
              <a:rPr lang="en-US" sz="2400" dirty="0"/>
              <a:t> </a:t>
            </a:r>
            <a:r>
              <a:rPr lang="en-US" sz="2400" b="1" dirty="0"/>
              <a:t>intervention</a:t>
            </a:r>
            <a:r>
              <a:rPr lang="en-US" sz="2400" dirty="0"/>
              <a:t> program  that can be used both individually and in a classroom framework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Feuerstein developed 14 pencil and paper tasks (known as tools or </a:t>
            </a:r>
            <a:r>
              <a:rPr lang="en-US" sz="2400" b="1" dirty="0"/>
              <a:t>instruments</a:t>
            </a:r>
            <a:r>
              <a:rPr lang="en-US" sz="2400" dirty="0"/>
              <a:t>), with increasing difficulty and which are </a:t>
            </a:r>
            <a:r>
              <a:rPr lang="en-US" sz="2400" b="1" i="1" dirty="0">
                <a:solidFill>
                  <a:srgbClr val="00B050"/>
                </a:solidFill>
              </a:rPr>
              <a:t>independent of any context</a:t>
            </a:r>
            <a:r>
              <a:rPr lang="en-US" sz="2400" i="1" dirty="0"/>
              <a:t>,</a:t>
            </a:r>
            <a:r>
              <a:rPr lang="en-US" sz="2400" dirty="0"/>
              <a:t> as none of these tasks require </a:t>
            </a:r>
            <a:r>
              <a:rPr lang="en-US" sz="2400" u="sng" dirty="0"/>
              <a:t>any specific </a:t>
            </a:r>
            <a:r>
              <a:rPr lang="en-US" sz="2400" dirty="0"/>
              <a:t>language or math skill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These </a:t>
            </a:r>
            <a:r>
              <a:rPr lang="en-US" sz="2400" b="1" dirty="0">
                <a:solidFill>
                  <a:srgbClr val="FF0000"/>
                </a:solidFill>
              </a:rPr>
              <a:t>context free tasks </a:t>
            </a:r>
            <a:r>
              <a:rPr lang="en-US" sz="2400" dirty="0"/>
              <a:t>are designed to be used by trained educators to increase cognitive function in students and to help students build habits for </a:t>
            </a:r>
            <a:r>
              <a:rPr lang="en-US" sz="2400" b="1" dirty="0">
                <a:solidFill>
                  <a:srgbClr val="0070C0"/>
                </a:solidFill>
              </a:rPr>
              <a:t>effective and efficient thinking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6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Two decades of research working with thousands of participants (of all ages and mental capacities) who regularly used FIE instruments did show a </a:t>
            </a:r>
            <a:r>
              <a:rPr lang="en-US" sz="2400" b="1" i="1" dirty="0">
                <a:solidFill>
                  <a:srgbClr val="0070C0"/>
                </a:solidFill>
              </a:rPr>
              <a:t>small</a:t>
            </a:r>
            <a:r>
              <a:rPr lang="en-US" sz="2400" dirty="0"/>
              <a:t> increase in standard school tests and general I.Q. tests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However, these increases in “IQ” were </a:t>
            </a:r>
            <a:r>
              <a:rPr lang="en-US" sz="2400" b="1" dirty="0"/>
              <a:t>NOT</a:t>
            </a:r>
            <a:r>
              <a:rPr lang="en-US" sz="2400" dirty="0"/>
              <a:t> </a:t>
            </a:r>
            <a:r>
              <a:rPr lang="en-US" sz="2400" b="1" i="1" dirty="0"/>
              <a:t>statistically significant</a:t>
            </a:r>
            <a:r>
              <a:rPr lang="en-US" sz="2400" dirty="0"/>
              <a:t>.  </a:t>
            </a:r>
            <a:r>
              <a:rPr lang="en-US" sz="2400" b="1" dirty="0">
                <a:solidFill>
                  <a:srgbClr val="FF0000"/>
                </a:solidFill>
              </a:rPr>
              <a:t>Correlation does not imply causation</a:t>
            </a:r>
            <a:r>
              <a:rPr lang="en-US" sz="2400" dirty="0"/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0493" y="4460036"/>
            <a:ext cx="5243014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Feuerstein’s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3168" y="1845276"/>
            <a:ext cx="778475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However, research showed a </a:t>
            </a:r>
            <a:r>
              <a:rPr lang="en-US" sz="2400" b="1" u="sng" dirty="0">
                <a:solidFill>
                  <a:srgbClr val="00B050"/>
                </a:solidFill>
              </a:rPr>
              <a:t>very strong correlation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in adolescent children between a </a:t>
            </a:r>
            <a:r>
              <a:rPr lang="en-US" sz="2400" b="1" dirty="0"/>
              <a:t>low</a:t>
            </a:r>
            <a:r>
              <a:rPr lang="en-US" sz="2400" dirty="0"/>
              <a:t> score on the Instrument tasks and </a:t>
            </a:r>
            <a:r>
              <a:rPr lang="en-US" sz="2400" i="1" dirty="0"/>
              <a:t>significant</a:t>
            </a:r>
            <a:r>
              <a:rPr lang="en-US" sz="2400" dirty="0"/>
              <a:t> cognitive difficulties in  </a:t>
            </a:r>
            <a:r>
              <a:rPr lang="en-US" sz="2400" b="1" dirty="0">
                <a:solidFill>
                  <a:srgbClr val="0070C0"/>
                </a:solidFill>
              </a:rPr>
              <a:t>later</a:t>
            </a:r>
            <a:r>
              <a:rPr lang="en-US" sz="2400" dirty="0"/>
              <a:t> school years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Hence the Instruments became part of a </a:t>
            </a:r>
            <a:r>
              <a:rPr lang="en-US" sz="2400" b="1" dirty="0"/>
              <a:t>Learning Assessment Potential Device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LPAD</a:t>
            </a:r>
            <a:r>
              <a:rPr lang="en-US" sz="2400" dirty="0"/>
              <a:t>) to diagnose children who may have special needs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One of the instruments with the </a:t>
            </a:r>
            <a:r>
              <a:rPr lang="en-US" sz="2400" b="1" dirty="0"/>
              <a:t>highest correlation </a:t>
            </a:r>
            <a:r>
              <a:rPr lang="en-US" sz="2400" dirty="0"/>
              <a:t>between excellence in LPAD performance and </a:t>
            </a:r>
            <a:r>
              <a:rPr lang="en-US" sz="2400" i="1" dirty="0"/>
              <a:t>future</a:t>
            </a:r>
            <a:r>
              <a:rPr lang="en-US" sz="2400" dirty="0"/>
              <a:t> academic success was the Representative Stencil Design Test (</a:t>
            </a:r>
            <a:r>
              <a:rPr lang="en-US" sz="2400" b="1" dirty="0">
                <a:solidFill>
                  <a:srgbClr val="FF0000"/>
                </a:solidFill>
              </a:rPr>
              <a:t>RSDT</a:t>
            </a:r>
            <a:r>
              <a:rPr lang="en-US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0942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033" y="626076"/>
            <a:ext cx="359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Video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33" y="1752809"/>
            <a:ext cx="673333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</TotalTime>
  <Words>1156</Words>
  <Application>Microsoft Office PowerPoint</Application>
  <PresentationFormat>On-screen Show (4:3)</PresentationFormat>
  <Paragraphs>96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  <vt:lpstr>PowerPoint Presentation</vt:lpstr>
      <vt:lpstr>PowerPoint Presentation</vt:lpstr>
      <vt:lpstr>PowerPoint Presentation</vt:lpstr>
      <vt:lpstr>PowerPoint Presentation</vt:lpstr>
      <vt:lpstr>Now you know…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Approaching Protein Folding through  Scramble Squares</dc:title>
  <dc:creator>David MSN Biersach</dc:creator>
  <cp:lastModifiedBy>David MSN Biersach</cp:lastModifiedBy>
  <cp:revision>235</cp:revision>
  <cp:lastPrinted>2015-07-23T02:12:25Z</cp:lastPrinted>
  <dcterms:created xsi:type="dcterms:W3CDTF">2015-02-07T02:50:53Z</dcterms:created>
  <dcterms:modified xsi:type="dcterms:W3CDTF">2016-07-20T07:47:53Z</dcterms:modified>
</cp:coreProperties>
</file>